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9" r:id="rId4"/>
    <p:sldId id="263" r:id="rId5"/>
    <p:sldId id="264" r:id="rId6"/>
    <p:sldId id="257" r:id="rId7"/>
    <p:sldId id="258" r:id="rId8"/>
    <p:sldId id="260" r:id="rId9"/>
    <p:sldId id="261" r:id="rId10"/>
    <p:sldId id="262"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p:restoredTop sz="94608"/>
  </p:normalViewPr>
  <p:slideViewPr>
    <p:cSldViewPr>
      <p:cViewPr varScale="1">
        <p:scale>
          <a:sx n="99" d="100"/>
          <a:sy n="99" d="100"/>
        </p:scale>
        <p:origin x="1256" y="184"/>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631AF4E-196F-4D1A-9BA0-E76B0CF39414}" type="datetimeFigureOut">
              <a:rPr lang="en-US" smtClean="0"/>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191781218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1AF4E-196F-4D1A-9BA0-E76B0CF39414}" type="datetimeFigureOut">
              <a:rPr lang="en-US" smtClean="0"/>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158453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1AF4E-196F-4D1A-9BA0-E76B0CF39414}" type="datetimeFigureOut">
              <a:rPr lang="en-US" smtClean="0"/>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3461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31AF4E-196F-4D1A-9BA0-E76B0CF39414}" type="datetimeFigureOut">
              <a:rPr lang="en-US" smtClean="0"/>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130955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631AF4E-196F-4D1A-9BA0-E76B0CF39414}" type="datetimeFigureOut">
              <a:rPr lang="en-US" smtClean="0"/>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14590239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631AF4E-196F-4D1A-9BA0-E76B0CF39414}" type="datetimeFigureOut">
              <a:rPr lang="en-US" smtClean="0"/>
              <a:t>8/16/20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84569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631AF4E-196F-4D1A-9BA0-E76B0CF39414}" type="datetimeFigureOut">
              <a:rPr lang="en-US" smtClean="0"/>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EF4E3-997B-4066-ADB6-1D3ABB6BF26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9479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31AF4E-196F-4D1A-9BA0-E76B0CF39414}" type="datetimeFigureOut">
              <a:rPr lang="en-US" smtClean="0"/>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55079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AF4E-196F-4D1A-9BA0-E76B0CF39414}" type="datetimeFigureOut">
              <a:rPr lang="en-US" smtClean="0"/>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36822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631AF4E-196F-4D1A-9BA0-E76B0CF39414}" type="datetimeFigureOut">
              <a:rPr lang="en-US" smtClean="0"/>
              <a:t>8/16/20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77791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631AF4E-196F-4D1A-9BA0-E76B0CF39414}" type="datetimeFigureOut">
              <a:rPr lang="en-US" smtClean="0"/>
              <a:t>8/16/20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DCEF4E3-997B-4066-ADB6-1D3ABB6BF269}" type="slidenum">
              <a:rPr lang="en-US" smtClean="0"/>
              <a:t>‹#›</a:t>
            </a:fld>
            <a:endParaRPr lang="en-US"/>
          </a:p>
        </p:txBody>
      </p:sp>
    </p:spTree>
    <p:extLst>
      <p:ext uri="{BB962C8B-B14F-4D97-AF65-F5344CB8AC3E}">
        <p14:creationId xmlns:p14="http://schemas.microsoft.com/office/powerpoint/2010/main" val="356300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C631AF4E-196F-4D1A-9BA0-E76B0CF39414}" type="datetimeFigureOut">
              <a:rPr lang="en-US" smtClean="0"/>
              <a:t>8/16/20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DDCEF4E3-997B-4066-ADB6-1D3ABB6BF269}" type="slidenum">
              <a:rPr lang="en-US" smtClean="0"/>
              <a:t>‹#›</a:t>
            </a:fld>
            <a:endParaRPr lang="en-US"/>
          </a:p>
        </p:txBody>
      </p:sp>
    </p:spTree>
    <p:extLst>
      <p:ext uri="{BB962C8B-B14F-4D97-AF65-F5344CB8AC3E}">
        <p14:creationId xmlns:p14="http://schemas.microsoft.com/office/powerpoint/2010/main" val="2118399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Real Von Trapp Family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6616022"/>
      </p:ext>
    </p:extLst>
  </p:cSld>
  <p:clrMapOvr>
    <a:masterClrMapping/>
  </p:clrMapOvr>
  <mc:AlternateContent xmlns:mc="http://schemas.openxmlformats.org/markup-compatibility/2006">
    <mc:Choice xmlns:p14="http://schemas.microsoft.com/office/powerpoint/2010/main" Requires="p14">
      <p:transition spd="slow" p14:dur="2000" advTm="17893"/>
    </mc:Choice>
    <mc:Fallback>
      <p:transition spd="slow" advTm="1789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Their “Escape”</a:t>
            </a:r>
          </a:p>
        </p:txBody>
      </p:sp>
      <p:sp>
        <p:nvSpPr>
          <p:cNvPr id="3" name="Content Placeholder 2"/>
          <p:cNvSpPr>
            <a:spLocks noGrp="1"/>
          </p:cNvSpPr>
          <p:nvPr>
            <p:ph idx="1"/>
          </p:nvPr>
        </p:nvSpPr>
        <p:spPr>
          <a:xfrm>
            <a:off x="304800" y="2438400"/>
            <a:ext cx="8610599" cy="4190999"/>
          </a:xfrm>
        </p:spPr>
        <p:txBody>
          <a:bodyPr>
            <a:normAutofit/>
          </a:bodyPr>
          <a:lstStyle/>
          <a:p>
            <a:pPr lvl="0"/>
            <a:r>
              <a:rPr lang="en-US" sz="2000" dirty="0"/>
              <a:t>The family did not secretly escape over the Alps to freedom in Switzerland, carrying their suitcases and musical instruments. </a:t>
            </a:r>
          </a:p>
          <a:p>
            <a:pPr lvl="0"/>
            <a:r>
              <a:rPr lang="en-US" sz="2000" dirty="0"/>
              <a:t>Daughter Maria said, "We did tell people that we were going to America to sing. And we did not climb over mountains with all our heavy suitcases and instruments. We left by train, pretending nothing."</a:t>
            </a:r>
          </a:p>
          <a:p>
            <a:pPr lvl="0"/>
            <a:r>
              <a:rPr lang="en-US" sz="2000" dirty="0"/>
              <a:t>The von </a:t>
            </a:r>
            <a:r>
              <a:rPr lang="en-US" sz="2000" dirty="0" err="1"/>
              <a:t>Trapps</a:t>
            </a:r>
            <a:r>
              <a:rPr lang="en-US" sz="2000" dirty="0"/>
              <a:t> traveled to Italy, not Switzerland. </a:t>
            </a:r>
          </a:p>
          <a:p>
            <a:pPr lvl="0"/>
            <a:r>
              <a:rPr lang="en-US" sz="2000" dirty="0"/>
              <a:t>Georg was born in Zadar (now Croatia). Zadar became part of Italy in 1920, so Georg was thus an Italian citizen, and his wife and children as well. </a:t>
            </a:r>
          </a:p>
          <a:p>
            <a:pPr lvl="0"/>
            <a:r>
              <a:rPr lang="en-US" sz="2000" dirty="0"/>
              <a:t>The family had a contract with an American booking agent when they left Austria. They contacted the agent from Italy and requested fare to America.</a:t>
            </a:r>
          </a:p>
        </p:txBody>
      </p:sp>
    </p:spTree>
    <p:custDataLst>
      <p:tags r:id="rId1"/>
    </p:custDataLst>
    <p:extLst>
      <p:ext uri="{BB962C8B-B14F-4D97-AF65-F5344CB8AC3E}">
        <p14:creationId xmlns:p14="http://schemas.microsoft.com/office/powerpoint/2010/main" val="303479467"/>
      </p:ext>
    </p:extLst>
  </p:cSld>
  <p:clrMapOvr>
    <a:masterClrMapping/>
  </p:clrMapOvr>
  <mc:AlternateContent xmlns:mc="http://schemas.openxmlformats.org/markup-compatibility/2006">
    <mc:Choice xmlns:p14="http://schemas.microsoft.com/office/powerpoint/2010/main" Requires="p14">
      <p:transition spd="slow" p14:dur="2000" advTm="66274"/>
    </mc:Choice>
    <mc:Fallback>
      <p:transition spd="slow" advTm="662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Safely in America</a:t>
            </a:r>
          </a:p>
        </p:txBody>
      </p:sp>
      <p:sp>
        <p:nvSpPr>
          <p:cNvPr id="3" name="Content Placeholder 2"/>
          <p:cNvSpPr>
            <a:spLocks noGrp="1"/>
          </p:cNvSpPr>
          <p:nvPr>
            <p:ph idx="1"/>
          </p:nvPr>
        </p:nvSpPr>
        <p:spPr>
          <a:xfrm>
            <a:off x="304800" y="2438401"/>
            <a:ext cx="8610599" cy="4191000"/>
          </a:xfrm>
        </p:spPr>
        <p:txBody>
          <a:bodyPr>
            <a:normAutofit/>
          </a:bodyPr>
          <a:lstStyle/>
          <a:p>
            <a:r>
              <a:rPr lang="en-US" sz="2400" dirty="0"/>
              <a:t>In 1941, the Trapp family bought a large farm in Vermont, in a countryside very similar to the Austrian landscape near Salzburg that they missed. </a:t>
            </a:r>
          </a:p>
          <a:p>
            <a:r>
              <a:rPr lang="en-US" sz="2400" dirty="0"/>
              <a:t>The house they lived in was called "Cor Unum," which means "one heart." </a:t>
            </a:r>
          </a:p>
          <a:p>
            <a:r>
              <a:rPr lang="en-US" sz="2400" dirty="0"/>
              <a:t>On May 30th, 1947, Georg Ritter von Trapp passed away in Stowe, Vermont. He is buried in the family cemetery in a meadow behind the lodge. </a:t>
            </a:r>
          </a:p>
          <a:p>
            <a:r>
              <a:rPr lang="en-US" sz="2400" dirty="0"/>
              <a:t>On March 28th, 1987, Maria Augusta passed away in Stowe. She rests next to her husband in the family cemetery.</a:t>
            </a:r>
          </a:p>
          <a:p>
            <a:endParaRPr lang="en-US" sz="2400" dirty="0"/>
          </a:p>
        </p:txBody>
      </p:sp>
    </p:spTree>
    <p:custDataLst>
      <p:tags r:id="rId1"/>
    </p:custDataLst>
    <p:extLst>
      <p:ext uri="{BB962C8B-B14F-4D97-AF65-F5344CB8AC3E}">
        <p14:creationId xmlns:p14="http://schemas.microsoft.com/office/powerpoint/2010/main" val="4142493958"/>
      </p:ext>
    </p:extLst>
  </p:cSld>
  <p:clrMapOvr>
    <a:masterClrMapping/>
  </p:clrMapOvr>
  <mc:AlternateContent xmlns:mc="http://schemas.openxmlformats.org/markup-compatibility/2006">
    <mc:Choice xmlns:p14="http://schemas.microsoft.com/office/powerpoint/2010/main" Requires="p14">
      <p:transition spd="slow" p14:dur="2000" advTm="42913"/>
    </mc:Choice>
    <mc:Fallback>
      <p:transition spd="slow" advTm="429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0BC020-BDBF-49EB-9898-BAB5BF559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4950C64-5D81-40F1-9601-8BA0D63B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0"/>
            <a:ext cx="9144000" cy="3429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495800"/>
            <a:ext cx="5797296" cy="855406"/>
          </a:xfrm>
          <a:noFill/>
          <a:ln>
            <a:solidFill>
              <a:schemeClr val="bg1"/>
            </a:solidFill>
          </a:ln>
        </p:spPr>
        <p:txBody>
          <a:bodyPr>
            <a:normAutofit/>
          </a:bodyPr>
          <a:lstStyle/>
          <a:p>
            <a:r>
              <a:rPr lang="en-US" sz="1600">
                <a:solidFill>
                  <a:schemeClr val="bg1"/>
                </a:solidFill>
              </a:rPr>
              <a:t>The Von Trapp Family Lodge in Vermont</a:t>
            </a:r>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t="19548" b="36550"/>
          <a:stretch/>
        </p:blipFill>
        <p:spPr>
          <a:xfrm>
            <a:off x="20" y="-2"/>
            <a:ext cx="9143980" cy="3429000"/>
          </a:xfrm>
          <a:prstGeom prst="rect">
            <a:avLst/>
          </a:prstGeom>
        </p:spPr>
      </p:pic>
    </p:spTree>
    <p:extLst>
      <p:ext uri="{BB962C8B-B14F-4D97-AF65-F5344CB8AC3E}">
        <p14:creationId xmlns:p14="http://schemas.microsoft.com/office/powerpoint/2010/main" val="724444916"/>
      </p:ext>
    </p:extLst>
  </p:cSld>
  <p:clrMapOvr>
    <a:masterClrMapping/>
  </p:clrMapOvr>
  <mc:AlternateContent xmlns:mc="http://schemas.openxmlformats.org/markup-compatibility/2006">
    <mc:Choice xmlns:p14="http://schemas.microsoft.com/office/powerpoint/2010/main" Requires="p14">
      <p:transition spd="slow" p14:dur="2000" advTm="13126"/>
    </mc:Choice>
    <mc:Fallback>
      <p:transition spd="slow" advTm="1312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4000" r="2" b="4002"/>
          <a:stretch/>
        </p:blipFill>
        <p:spPr>
          <a:xfrm>
            <a:off x="20" y="10"/>
            <a:ext cx="9143980" cy="6857990"/>
          </a:xfrm>
          <a:prstGeom prst="rect">
            <a:avLst/>
          </a:prstGeom>
        </p:spPr>
      </p:pic>
      <p:sp>
        <p:nvSpPr>
          <p:cNvPr id="2" name="Title 1"/>
          <p:cNvSpPr>
            <a:spLocks noGrp="1"/>
          </p:cNvSpPr>
          <p:nvPr>
            <p:ph type="title"/>
          </p:nvPr>
        </p:nvSpPr>
        <p:spPr>
          <a:xfrm>
            <a:off x="625883" y="975039"/>
            <a:ext cx="1714500" cy="2286000"/>
          </a:xfrm>
          <a:prstGeom prst="flowChartDocument">
            <a:avLst/>
          </a:prstGeom>
          <a:solidFill>
            <a:srgbClr val="000000">
              <a:alpha val="75000"/>
            </a:srgbClr>
          </a:solidFill>
          <a:ln>
            <a:noFill/>
          </a:ln>
        </p:spPr>
        <p:txBody>
          <a:bodyPr vert="horz" lIns="182880" tIns="182880" rIns="182880" bIns="182880" rtlCol="0" anchor="ctr">
            <a:normAutofit/>
          </a:bodyPr>
          <a:lstStyle/>
          <a:p>
            <a:r>
              <a:rPr lang="en-US" sz="1700" kern="1200" cap="all" spc="200" baseline="0">
                <a:solidFill>
                  <a:srgbClr val="FFFFFF"/>
                </a:solidFill>
                <a:latin typeface="+mj-lt"/>
                <a:ea typeface="+mj-ea"/>
                <a:cs typeface="+mj-cs"/>
              </a:rPr>
              <a:t>The Von Trapp Family Lodge in Vermont</a:t>
            </a:r>
          </a:p>
        </p:txBody>
      </p:sp>
      <p:sp>
        <p:nvSpPr>
          <p:cNvPr id="9" name="Flowchart: Document 8">
            <a:extLst>
              <a:ext uri="{FF2B5EF4-FFF2-40B4-BE49-F238E27FC236}">
                <a16:creationId xmlns:a16="http://schemas.microsoft.com/office/drawing/2014/main" id="{0AD84CCE-B61B-45FD-8942-77C9130522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439" y="810447"/>
            <a:ext cx="1961388" cy="2615184"/>
          </a:xfrm>
          <a:prstGeom prst="flowChartDocument">
            <a:avLst/>
          </a:prstGeom>
          <a:noFill/>
          <a:ln w="317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2248318"/>
      </p:ext>
    </p:extLst>
  </p:cSld>
  <p:clrMapOvr>
    <a:masterClrMapping/>
  </p:clrMapOvr>
  <mc:AlternateContent xmlns:mc="http://schemas.openxmlformats.org/markup-compatibility/2006">
    <mc:Choice xmlns:p14="http://schemas.microsoft.com/office/powerpoint/2010/main" Requires="p14">
      <p:transition spd="slow" p14:dur="2000" advTm="10500"/>
    </mc:Choice>
    <mc:Fallback>
      <p:transition spd="slow" advTm="105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Von Trapp Family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9300" y="2514600"/>
            <a:ext cx="5105400" cy="3916798"/>
          </a:xfrm>
        </p:spPr>
      </p:pic>
    </p:spTree>
    <p:extLst>
      <p:ext uri="{BB962C8B-B14F-4D97-AF65-F5344CB8AC3E}">
        <p14:creationId xmlns:p14="http://schemas.microsoft.com/office/powerpoint/2010/main" val="954111185"/>
      </p:ext>
    </p:extLst>
  </p:cSld>
  <p:clrMapOvr>
    <a:masterClrMapping/>
  </p:clrMapOvr>
  <mc:AlternateContent xmlns:mc="http://schemas.openxmlformats.org/markup-compatibility/2006">
    <mc:Choice xmlns:p14="http://schemas.microsoft.com/office/powerpoint/2010/main" Requires="p14">
      <p:transition spd="slow" p14:dur="2000" advTm="17806"/>
    </mc:Choice>
    <mc:Fallback>
      <p:transition spd="slow" advTm="1780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a:normAutofit/>
          </a:bodyPr>
          <a:lstStyle/>
          <a:p>
            <a:r>
              <a:rPr lang="en-US">
                <a:solidFill>
                  <a:srgbClr val="FFFFFF"/>
                </a:solidFill>
              </a:rPr>
              <a:t>The Real Family Von Trapp</a:t>
            </a:r>
          </a:p>
        </p:txBody>
      </p:sp>
      <p:sp>
        <p:nvSpPr>
          <p:cNvPr id="3" name="Content Placeholder 2"/>
          <p:cNvSpPr>
            <a:spLocks noGrp="1"/>
          </p:cNvSpPr>
          <p:nvPr>
            <p:ph idx="1"/>
          </p:nvPr>
        </p:nvSpPr>
        <p:spPr>
          <a:xfrm>
            <a:off x="4193770" y="1402080"/>
            <a:ext cx="4569229" cy="4012885"/>
          </a:xfrm>
        </p:spPr>
        <p:txBody>
          <a:bodyPr anchor="ctr">
            <a:normAutofit/>
          </a:bodyPr>
          <a:lstStyle/>
          <a:p>
            <a:r>
              <a:rPr lang="en-US" sz="2800" dirty="0"/>
              <a:t>Students will connect the musical, </a:t>
            </a:r>
            <a:r>
              <a:rPr lang="en-US" sz="2800" i="1" dirty="0"/>
              <a:t>The Sound of Music</a:t>
            </a:r>
            <a:r>
              <a:rPr lang="en-US" sz="2800" dirty="0"/>
              <a:t>, to a real, historical family through facts about the family and images.</a:t>
            </a:r>
          </a:p>
        </p:txBody>
      </p:sp>
    </p:spTree>
    <p:extLst>
      <p:ext uri="{BB962C8B-B14F-4D97-AF65-F5344CB8AC3E}">
        <p14:creationId xmlns:p14="http://schemas.microsoft.com/office/powerpoint/2010/main" val="2547428667"/>
      </p:ext>
    </p:extLst>
  </p:cSld>
  <p:clrMapOvr>
    <a:masterClrMapping/>
  </p:clrMapOvr>
  <mc:AlternateContent xmlns:mc="http://schemas.openxmlformats.org/markup-compatibility/2006">
    <mc:Choice xmlns:p14="http://schemas.microsoft.com/office/powerpoint/2010/main" Requires="p14">
      <p:transition spd="slow" p14:dur="2000" advTm="11338"/>
    </mc:Choice>
    <mc:Fallback>
      <p:transition spd="slow" advTm="1133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and Further Reading</a:t>
            </a:r>
          </a:p>
        </p:txBody>
      </p:sp>
      <p:sp>
        <p:nvSpPr>
          <p:cNvPr id="3" name="Content Placeholder 2"/>
          <p:cNvSpPr>
            <a:spLocks noGrp="1"/>
          </p:cNvSpPr>
          <p:nvPr>
            <p:ph idx="1"/>
          </p:nvPr>
        </p:nvSpPr>
        <p:spPr/>
        <p:txBody>
          <a:bodyPr/>
          <a:lstStyle/>
          <a:p>
            <a:r>
              <a:rPr lang="en-US" i="1" dirty="0"/>
              <a:t>The Sound of Music Story</a:t>
            </a:r>
            <a:r>
              <a:rPr lang="en-US" dirty="0"/>
              <a:t>, Tom </a:t>
            </a:r>
            <a:r>
              <a:rPr lang="en-US" dirty="0" err="1"/>
              <a:t>Santopietro</a:t>
            </a:r>
            <a:r>
              <a:rPr lang="en-US" dirty="0"/>
              <a:t>. New York: St. Martin’s Press, 2015</a:t>
            </a:r>
          </a:p>
          <a:p>
            <a:r>
              <a:rPr lang="en-US" i="1" dirty="0"/>
              <a:t>Forever </a:t>
            </a:r>
            <a:r>
              <a:rPr lang="en-US" i="1" dirty="0" err="1"/>
              <a:t>Liesl</a:t>
            </a:r>
            <a:r>
              <a:rPr lang="en-US" i="1" dirty="0"/>
              <a:t>: A Memoir of The Sound of Music</a:t>
            </a:r>
            <a:r>
              <a:rPr lang="en-US" dirty="0"/>
              <a:t>, </a:t>
            </a:r>
            <a:r>
              <a:rPr lang="en-US" dirty="0" err="1"/>
              <a:t>Charmain</a:t>
            </a:r>
            <a:r>
              <a:rPr lang="en-US" dirty="0"/>
              <a:t> </a:t>
            </a:r>
            <a:r>
              <a:rPr lang="en-US" dirty="0" err="1"/>
              <a:t>Carr</a:t>
            </a:r>
            <a:r>
              <a:rPr lang="en-US" dirty="0"/>
              <a:t> and Jean A. S. Strauss. New York</a:t>
            </a:r>
            <a:r>
              <a:rPr lang="en-US"/>
              <a:t>: Penguin Books, 2001. </a:t>
            </a:r>
            <a:endParaRPr lang="en-US" i="1" dirty="0"/>
          </a:p>
        </p:txBody>
      </p:sp>
    </p:spTree>
    <p:extLst>
      <p:ext uri="{BB962C8B-B14F-4D97-AF65-F5344CB8AC3E}">
        <p14:creationId xmlns:p14="http://schemas.microsoft.com/office/powerpoint/2010/main" val="40793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a:normAutofit/>
          </a:bodyPr>
          <a:lstStyle/>
          <a:p>
            <a:r>
              <a:rPr lang="en-US">
                <a:solidFill>
                  <a:srgbClr val="FFFFFF"/>
                </a:solidFill>
              </a:rPr>
              <a:t>The Real Von Trapp Family</a:t>
            </a:r>
          </a:p>
        </p:txBody>
      </p:sp>
      <p:sp>
        <p:nvSpPr>
          <p:cNvPr id="3" name="Content Placeholder 2"/>
          <p:cNvSpPr>
            <a:spLocks noGrp="1"/>
          </p:cNvSpPr>
          <p:nvPr>
            <p:ph idx="1"/>
          </p:nvPr>
        </p:nvSpPr>
        <p:spPr>
          <a:xfrm>
            <a:off x="4193770" y="1402080"/>
            <a:ext cx="4645429" cy="4160520"/>
          </a:xfrm>
        </p:spPr>
        <p:txBody>
          <a:bodyPr anchor="ctr">
            <a:normAutofit/>
          </a:bodyPr>
          <a:lstStyle/>
          <a:p>
            <a:r>
              <a:rPr lang="en-US" sz="2400" dirty="0"/>
              <a:t>Students will connect the musical, </a:t>
            </a:r>
            <a:r>
              <a:rPr lang="en-US" sz="2400" i="1" dirty="0"/>
              <a:t>The Sound of Music</a:t>
            </a:r>
            <a:r>
              <a:rPr lang="en-US" sz="2400" dirty="0"/>
              <a:t>, to a real, historical family through facts about the family and images.</a:t>
            </a:r>
          </a:p>
        </p:txBody>
      </p:sp>
    </p:spTree>
    <p:extLst>
      <p:ext uri="{BB962C8B-B14F-4D97-AF65-F5344CB8AC3E}">
        <p14:creationId xmlns:p14="http://schemas.microsoft.com/office/powerpoint/2010/main" val="867962862"/>
      </p:ext>
    </p:extLst>
  </p:cSld>
  <p:clrMapOvr>
    <a:masterClrMapping/>
  </p:clrMapOvr>
  <mc:AlternateContent xmlns:mc="http://schemas.openxmlformats.org/markup-compatibility/2006">
    <mc:Choice xmlns:p14="http://schemas.microsoft.com/office/powerpoint/2010/main" Requires="p14">
      <p:transition spd="slow" p14:dur="2000" advTm="10966"/>
    </mc:Choice>
    <mc:Fallback>
      <p:transition spd="slow" advTm="1096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3EE4E4-4F6E-4D0C-8241-7422485C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313" y="-2"/>
            <a:ext cx="4554687"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92817" y="1290025"/>
            <a:ext cx="3356919" cy="1188720"/>
          </a:xfrm>
          <a:solidFill>
            <a:srgbClr val="FFFFFF"/>
          </a:solidFill>
          <a:ln>
            <a:solidFill>
              <a:srgbClr val="404040"/>
            </a:solidFill>
          </a:ln>
        </p:spPr>
        <p:txBody>
          <a:bodyPr vert="horz" lIns="182880" tIns="182880" rIns="182880" bIns="182880" rtlCol="0" anchor="ctr">
            <a:normAutofit/>
          </a:bodyPr>
          <a:lstStyle/>
          <a:p>
            <a:r>
              <a:rPr lang="en-US" sz="2800"/>
              <a:t>Georg Ritter von Trapp</a:t>
            </a:r>
          </a:p>
        </p:txBody>
      </p:sp>
      <p:sp>
        <p:nvSpPr>
          <p:cNvPr id="13" name="Rectangle 12">
            <a:extLst>
              <a:ext uri="{FF2B5EF4-FFF2-40B4-BE49-F238E27FC236}">
                <a16:creationId xmlns:a16="http://schemas.microsoft.com/office/drawing/2014/main" id="{39CDFF21-67C6-4C4C-9A1C-C7726D3D3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24" y="640080"/>
            <a:ext cx="3614166"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a:extLst>
              <a:ext uri="{FF2B5EF4-FFF2-40B4-BE49-F238E27FC236}">
                <a16:creationId xmlns:a16="http://schemas.microsoft.com/office/drawing/2014/main" id="{E98F8D60-BC6F-4B41-9481-5F49C96A1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6357"/>
            <a:ext cx="3383449"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Georg Ritter von Trapp | Sound of Music Salzburg"/>
          <p:cNvPicPr>
            <a:picLocks noGrp="1"/>
          </p:cNvPicPr>
          <p:nvPr>
            <p:ph sz="half" idx="1"/>
          </p:nvPr>
        </p:nvPicPr>
        <p:blipFill>
          <a:blip r:embed="rId3" cstate="print"/>
          <a:stretch>
            <a:fillRect/>
          </a:stretch>
        </p:blipFill>
        <p:spPr bwMode="auto">
          <a:xfrm>
            <a:off x="741469" y="1117082"/>
            <a:ext cx="3119676" cy="4307165"/>
          </a:xfrm>
          <a:prstGeom prst="rect">
            <a:avLst/>
          </a:prstGeom>
          <a:noFill/>
        </p:spPr>
      </p:pic>
      <p:sp>
        <p:nvSpPr>
          <p:cNvPr id="5" name="Content Placeholder 4"/>
          <p:cNvSpPr>
            <a:spLocks noGrp="1"/>
          </p:cNvSpPr>
          <p:nvPr>
            <p:ph sz="half" idx="2"/>
          </p:nvPr>
        </p:nvSpPr>
        <p:spPr>
          <a:xfrm>
            <a:off x="5029200" y="2667000"/>
            <a:ext cx="3722583" cy="3846897"/>
          </a:xfrm>
        </p:spPr>
        <p:txBody>
          <a:bodyPr vert="horz" lIns="91440" tIns="45720" rIns="91440" bIns="45720" rtlCol="0">
            <a:noAutofit/>
          </a:bodyPr>
          <a:lstStyle/>
          <a:p>
            <a:r>
              <a:rPr lang="en-US" sz="2400" dirty="0">
                <a:solidFill>
                  <a:srgbClr val="FFFFFF"/>
                </a:solidFill>
              </a:rPr>
              <a:t>Born on April 4th, 1880 in Zadar (now Croatia). </a:t>
            </a:r>
          </a:p>
          <a:p>
            <a:r>
              <a:rPr lang="en-US" sz="2400" dirty="0">
                <a:solidFill>
                  <a:srgbClr val="FFFFFF"/>
                </a:solidFill>
              </a:rPr>
              <a:t>His father was a navy captain. </a:t>
            </a:r>
          </a:p>
          <a:p>
            <a:r>
              <a:rPr lang="en-US" sz="2400" dirty="0">
                <a:solidFill>
                  <a:srgbClr val="FFFFFF"/>
                </a:solidFill>
              </a:rPr>
              <a:t>Met his first wife, Agathe Whitehead, at a ball in 1910.</a:t>
            </a:r>
          </a:p>
          <a:p>
            <a:r>
              <a:rPr lang="en-US" sz="2400" dirty="0">
                <a:solidFill>
                  <a:srgbClr val="FFFFFF"/>
                </a:solidFill>
              </a:rPr>
              <a:t>Lady Whitehead died in 1922.</a:t>
            </a:r>
          </a:p>
        </p:txBody>
      </p:sp>
    </p:spTree>
    <p:custDataLst>
      <p:tags r:id="rId1"/>
    </p:custDataLst>
    <p:extLst>
      <p:ext uri="{BB962C8B-B14F-4D97-AF65-F5344CB8AC3E}">
        <p14:creationId xmlns:p14="http://schemas.microsoft.com/office/powerpoint/2010/main" val="3304912405"/>
      </p:ext>
    </p:extLst>
  </p:cSld>
  <p:clrMapOvr>
    <a:masterClrMapping/>
  </p:clrMapOvr>
  <mc:AlternateContent xmlns:mc="http://schemas.openxmlformats.org/markup-compatibility/2006">
    <mc:Choice xmlns:p14="http://schemas.microsoft.com/office/powerpoint/2010/main" Requires="p14">
      <p:transition spd="slow" p14:dur="2000" advTm="30240"/>
    </mc:Choice>
    <mc:Fallback>
      <p:transition spd="slow" advTm="302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6240"/>
            <a:ext cx="5937755" cy="1188720"/>
          </a:xfrm>
        </p:spPr>
        <p:txBody>
          <a:bodyPr/>
          <a:lstStyle/>
          <a:p>
            <a:r>
              <a:rPr lang="en-US" dirty="0"/>
              <a:t>The Children</a:t>
            </a:r>
          </a:p>
        </p:txBody>
      </p:sp>
      <p:sp>
        <p:nvSpPr>
          <p:cNvPr id="3" name="Content Placeholder 2"/>
          <p:cNvSpPr>
            <a:spLocks noGrp="1"/>
          </p:cNvSpPr>
          <p:nvPr>
            <p:ph sz="half" idx="1"/>
          </p:nvPr>
        </p:nvSpPr>
        <p:spPr>
          <a:xfrm>
            <a:off x="304800" y="1752600"/>
            <a:ext cx="5105400" cy="5105400"/>
          </a:xfrm>
        </p:spPr>
        <p:txBody>
          <a:bodyPr>
            <a:normAutofit/>
          </a:bodyPr>
          <a:lstStyle/>
          <a:p>
            <a:r>
              <a:rPr lang="en-US" dirty="0"/>
              <a:t>Agathe and the Captain had seven children:</a:t>
            </a:r>
          </a:p>
          <a:p>
            <a:pPr lvl="1"/>
            <a:r>
              <a:rPr lang="en-US" dirty="0"/>
              <a:t>Rupert, 1911</a:t>
            </a:r>
          </a:p>
          <a:p>
            <a:pPr lvl="1"/>
            <a:r>
              <a:rPr lang="en-US" dirty="0" err="1"/>
              <a:t>Agathe</a:t>
            </a:r>
            <a:r>
              <a:rPr lang="en-US" dirty="0"/>
              <a:t>, 1913</a:t>
            </a:r>
          </a:p>
          <a:p>
            <a:pPr lvl="1"/>
            <a:r>
              <a:rPr lang="en-US" dirty="0"/>
              <a:t>Maria, 1914</a:t>
            </a:r>
          </a:p>
          <a:p>
            <a:pPr lvl="1"/>
            <a:r>
              <a:rPr lang="en-US" dirty="0"/>
              <a:t>Werner, 1915</a:t>
            </a:r>
          </a:p>
          <a:p>
            <a:pPr lvl="1"/>
            <a:r>
              <a:rPr lang="en-US" dirty="0"/>
              <a:t>Hedwig, 1917</a:t>
            </a:r>
          </a:p>
          <a:p>
            <a:pPr lvl="1"/>
            <a:r>
              <a:rPr lang="en-US" dirty="0"/>
              <a:t>Johanna, 1919</a:t>
            </a:r>
          </a:p>
          <a:p>
            <a:pPr lvl="1"/>
            <a:r>
              <a:rPr lang="en-US" dirty="0"/>
              <a:t>Martina, 1921</a:t>
            </a:r>
          </a:p>
          <a:p>
            <a:r>
              <a:rPr lang="en-US" dirty="0"/>
              <a:t>Then, Maria and the Captain had two more daughters of their own:</a:t>
            </a:r>
          </a:p>
          <a:p>
            <a:pPr lvl="1"/>
            <a:r>
              <a:rPr lang="en-US" dirty="0"/>
              <a:t>Rosemarie, 1928</a:t>
            </a:r>
          </a:p>
          <a:p>
            <a:pPr lvl="1"/>
            <a:r>
              <a:rPr lang="en-US" dirty="0"/>
              <a:t>Eleonore, 1931</a:t>
            </a:r>
          </a:p>
        </p:txBody>
      </p:sp>
      <p:pic>
        <p:nvPicPr>
          <p:cNvPr id="5" name="Content Placeholder 6" descr="The Trapp Family | Sound of Music Salzburg"/>
          <p:cNvPicPr>
            <a:picLocks noGrp="1"/>
          </p:cNvPicPr>
          <p:nvPr>
            <p:ph sz="half" idx="2"/>
          </p:nvPr>
        </p:nvPicPr>
        <p:blipFill>
          <a:blip r:embed="rId3" cstate="print"/>
          <a:srcRect/>
          <a:stretch>
            <a:fillRect/>
          </a:stretch>
        </p:blipFill>
        <p:spPr bwMode="auto">
          <a:xfrm>
            <a:off x="5600700" y="2667000"/>
            <a:ext cx="3238500" cy="2398712"/>
          </a:xfrm>
          <a:prstGeom prst="rect">
            <a:avLst/>
          </a:prstGeom>
          <a:noFill/>
          <a:ln w="9525">
            <a:noFill/>
            <a:miter lim="800000"/>
            <a:headEnd/>
            <a:tailEnd/>
          </a:ln>
        </p:spPr>
      </p:pic>
      <p:sp>
        <p:nvSpPr>
          <p:cNvPr id="6" name="Content Placeholder 2"/>
          <p:cNvSpPr txBox="1">
            <a:spLocks/>
          </p:cNvSpPr>
          <p:nvPr/>
        </p:nvSpPr>
        <p:spPr>
          <a:xfrm>
            <a:off x="4343400" y="3429000"/>
            <a:ext cx="4194048" cy="24384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endParaRPr lang="en-US" dirty="0"/>
          </a:p>
        </p:txBody>
      </p:sp>
    </p:spTree>
    <p:custDataLst>
      <p:tags r:id="rId1"/>
    </p:custDataLst>
    <p:extLst>
      <p:ext uri="{BB962C8B-B14F-4D97-AF65-F5344CB8AC3E}">
        <p14:creationId xmlns:p14="http://schemas.microsoft.com/office/powerpoint/2010/main" val="1663574480"/>
      </p:ext>
    </p:extLst>
  </p:cSld>
  <p:clrMapOvr>
    <a:masterClrMapping/>
  </p:clrMapOvr>
  <mc:AlternateContent xmlns:mc="http://schemas.openxmlformats.org/markup-compatibility/2006">
    <mc:Choice xmlns:p14="http://schemas.microsoft.com/office/powerpoint/2010/main" Requires="p14">
      <p:transition spd="slow" p14:dur="2000" advTm="34393"/>
    </mc:Choice>
    <mc:Fallback>
      <p:transition spd="slow" advTm="343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nodePh="1">
                                  <p:stCondLst>
                                    <p:cond delay="0"/>
                                  </p:stCondLst>
                                  <p:endCondLst>
                                    <p:cond evt="begin" delay="0">
                                      <p:tn val="31"/>
                                    </p:cond>
                                  </p:endCondLst>
                                  <p:childTnLst>
                                    <p:set>
                                      <p:cBhvr>
                                        <p:cTn id="3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normAutofit/>
          </a:bodyPr>
          <a:lstStyle/>
          <a:p>
            <a:r>
              <a:rPr lang="en-US" dirty="0"/>
              <a:t>Some of the children, </a:t>
            </a:r>
            <a:br>
              <a:rPr lang="en-US" dirty="0"/>
            </a:br>
            <a:r>
              <a:rPr lang="en-US" dirty="0"/>
              <a:t>when they came to the United States.</a:t>
            </a:r>
          </a:p>
        </p:txBody>
      </p:sp>
      <p:pic>
        <p:nvPicPr>
          <p:cNvPr id="7" name="Content Placeholder 6" descr="http://www.archives.gov/publications/prologue/2005/winter/images/trapp-family-b.jpg"/>
          <p:cNvPicPr>
            <a:picLocks noGrp="1"/>
          </p:cNvPicPr>
          <p:nvPr>
            <p:ph idx="1"/>
          </p:nvPr>
        </p:nvPicPr>
        <p:blipFill>
          <a:blip r:embed="rId2" cstate="print"/>
          <a:srcRect/>
          <a:stretch>
            <a:fillRect/>
          </a:stretch>
        </p:blipFill>
        <p:spPr bwMode="auto">
          <a:xfrm>
            <a:off x="1866900" y="2133600"/>
            <a:ext cx="5410200" cy="1762125"/>
          </a:xfrm>
          <a:prstGeom prst="rect">
            <a:avLst/>
          </a:prstGeom>
          <a:noFill/>
          <a:ln w="9525">
            <a:noFill/>
            <a:miter lim="800000"/>
            <a:headEnd/>
            <a:tailEnd/>
          </a:ln>
        </p:spPr>
      </p:pic>
      <p:pic>
        <p:nvPicPr>
          <p:cNvPr id="8" name="Picture 7" descr="http://www.archives.gov/publications/prologue/2005/winter/images/trapp-family-a.jpg"/>
          <p:cNvPicPr/>
          <p:nvPr/>
        </p:nvPicPr>
        <p:blipFill>
          <a:blip r:embed="rId3" cstate="print"/>
          <a:srcRect/>
          <a:stretch>
            <a:fillRect/>
          </a:stretch>
        </p:blipFill>
        <p:spPr bwMode="auto">
          <a:xfrm>
            <a:off x="1866900" y="4038600"/>
            <a:ext cx="5410200" cy="1704975"/>
          </a:xfrm>
          <a:prstGeom prst="rect">
            <a:avLst/>
          </a:prstGeom>
          <a:noFill/>
          <a:ln w="9525">
            <a:noFill/>
            <a:miter lim="800000"/>
            <a:headEnd/>
            <a:tailEnd/>
          </a:ln>
        </p:spPr>
      </p:pic>
    </p:spTree>
    <p:extLst>
      <p:ext uri="{BB962C8B-B14F-4D97-AF65-F5344CB8AC3E}">
        <p14:creationId xmlns:p14="http://schemas.microsoft.com/office/powerpoint/2010/main" val="2894777645"/>
      </p:ext>
    </p:extLst>
  </p:cSld>
  <p:clrMapOvr>
    <a:masterClrMapping/>
  </p:clrMapOvr>
  <mc:AlternateContent xmlns:mc="http://schemas.openxmlformats.org/markup-compatibility/2006">
    <mc:Choice xmlns:p14="http://schemas.microsoft.com/office/powerpoint/2010/main" Requires="p14">
      <p:transition spd="slow" p14:dur="2000" advTm="13181"/>
    </mc:Choice>
    <mc:Fallback>
      <p:transition spd="slow" advTm="131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5157704"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3503" y="1290025"/>
            <a:ext cx="3968495" cy="1188720"/>
          </a:xfrm>
          <a:solidFill>
            <a:srgbClr val="FFFFFF"/>
          </a:solidFill>
          <a:ln>
            <a:solidFill>
              <a:srgbClr val="404040"/>
            </a:solidFill>
          </a:ln>
        </p:spPr>
        <p:txBody>
          <a:bodyPr vert="horz" lIns="182880" tIns="182880" rIns="182880" bIns="182880" rtlCol="0" anchor="ctr">
            <a:normAutofit/>
          </a:bodyPr>
          <a:lstStyle/>
          <a:p>
            <a:r>
              <a:rPr lang="en-US" sz="2800"/>
              <a:t>Maria</a:t>
            </a:r>
          </a:p>
        </p:txBody>
      </p:sp>
      <p:sp>
        <p:nvSpPr>
          <p:cNvPr id="5" name="Content Placeholder 4"/>
          <p:cNvSpPr>
            <a:spLocks noGrp="1"/>
          </p:cNvSpPr>
          <p:nvPr>
            <p:ph sz="half" idx="1"/>
          </p:nvPr>
        </p:nvSpPr>
        <p:spPr>
          <a:xfrm>
            <a:off x="603503" y="2858703"/>
            <a:ext cx="3964343" cy="3042547"/>
          </a:xfrm>
        </p:spPr>
        <p:txBody>
          <a:bodyPr vert="horz" lIns="91440" tIns="45720" rIns="91440" bIns="45720" rtlCol="0">
            <a:normAutofit/>
          </a:bodyPr>
          <a:lstStyle/>
          <a:p>
            <a:pPr lvl="0"/>
            <a:r>
              <a:rPr lang="en-US" sz="2400" dirty="0">
                <a:solidFill>
                  <a:srgbClr val="FFFFFF"/>
                </a:solidFill>
              </a:rPr>
              <a:t>Maria came to the von Trapp family in 1926 as a tutor for one of the children, Maria, who was recovering from scarlet fever. She was not a governess to all the children.</a:t>
            </a:r>
          </a:p>
        </p:txBody>
      </p:sp>
      <p:sp>
        <p:nvSpPr>
          <p:cNvPr id="14" name="Rectangle 13">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640080"/>
            <a:ext cx="301294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75579" y="806357"/>
            <a:ext cx="2763774"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http://www.archives.gov/publications/prologue/2005/winter/images/maria-sr-m.jpg"/>
          <p:cNvPicPr>
            <a:picLocks noGrp="1"/>
          </p:cNvPicPr>
          <p:nvPr>
            <p:ph sz="half" idx="2"/>
          </p:nvPr>
        </p:nvPicPr>
        <p:blipFill>
          <a:blip r:embed="rId2" cstate="print"/>
          <a:stretch>
            <a:fillRect/>
          </a:stretch>
        </p:blipFill>
        <p:spPr bwMode="auto">
          <a:xfrm>
            <a:off x="5899023" y="2019413"/>
            <a:ext cx="2516886" cy="2502503"/>
          </a:xfrm>
          <a:prstGeom prst="rect">
            <a:avLst/>
          </a:prstGeom>
          <a:noFill/>
        </p:spPr>
      </p:pic>
    </p:spTree>
    <p:extLst>
      <p:ext uri="{BB962C8B-B14F-4D97-AF65-F5344CB8AC3E}">
        <p14:creationId xmlns:p14="http://schemas.microsoft.com/office/powerpoint/2010/main" val="2433086720"/>
      </p:ext>
    </p:extLst>
  </p:cSld>
  <p:clrMapOvr>
    <a:masterClrMapping/>
  </p:clrMapOvr>
  <mc:AlternateContent xmlns:mc="http://schemas.openxmlformats.org/markup-compatibility/2006">
    <mc:Choice xmlns:p14="http://schemas.microsoft.com/office/powerpoint/2010/main" Requires="p14">
      <p:transition spd="slow" p14:dur="2000" advTm="16733"/>
    </mc:Choice>
    <mc:Fallback>
      <p:transition spd="slow" advTm="1673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Real Von Trapp Family </a:t>
            </a:r>
          </a:p>
        </p:txBody>
      </p:sp>
      <p:sp>
        <p:nvSpPr>
          <p:cNvPr id="3" name="Content Placeholder 2"/>
          <p:cNvSpPr>
            <a:spLocks noGrp="1"/>
          </p:cNvSpPr>
          <p:nvPr>
            <p:ph idx="1"/>
          </p:nvPr>
        </p:nvSpPr>
        <p:spPr>
          <a:xfrm>
            <a:off x="381000" y="2362201"/>
            <a:ext cx="8610599" cy="4267200"/>
          </a:xfrm>
        </p:spPr>
        <p:txBody>
          <a:bodyPr>
            <a:noAutofit/>
          </a:bodyPr>
          <a:lstStyle/>
          <a:p>
            <a:pPr lvl="0"/>
            <a:r>
              <a:rPr lang="en-US" sz="2000" dirty="0"/>
              <a:t>There were nine total von Trapp children (children of both Agathe and Maria).</a:t>
            </a:r>
          </a:p>
          <a:p>
            <a:pPr lvl="0"/>
            <a:r>
              <a:rPr lang="en-US" sz="2000" dirty="0"/>
              <a:t>The names, ages, and genders of the children were changed in the film.</a:t>
            </a:r>
          </a:p>
          <a:p>
            <a:pPr lvl="0"/>
            <a:r>
              <a:rPr lang="en-US" sz="2000" dirty="0"/>
              <a:t>The family was musically inclined before Maria arrived, but she did teach them to sing madrigals.</a:t>
            </a:r>
          </a:p>
          <a:p>
            <a:pPr lvl="0"/>
            <a:r>
              <a:rPr lang="en-US" sz="2000" dirty="0"/>
              <a:t>A family friend, Father Franz </a:t>
            </a:r>
            <a:r>
              <a:rPr lang="en-US" sz="2000" dirty="0" err="1"/>
              <a:t>Wasner</a:t>
            </a:r>
            <a:r>
              <a:rPr lang="en-US" sz="2000" dirty="0"/>
              <a:t>, coached and conducted the family singing and encourage them to pursue singing as a profession. </a:t>
            </a:r>
          </a:p>
          <a:p>
            <a:pPr lvl="0"/>
            <a:r>
              <a:rPr lang="en-US" sz="2000" dirty="0"/>
              <a:t>Georg was not the detached, cold-blooded father who disapproved of music, as portrayed in the first half of </a:t>
            </a:r>
            <a:r>
              <a:rPr lang="en-US" sz="2000" i="1" dirty="0"/>
              <a:t>The Sound of Music</a:t>
            </a:r>
            <a:r>
              <a:rPr lang="en-US" sz="2000" dirty="0"/>
              <a:t>. </a:t>
            </a:r>
          </a:p>
          <a:p>
            <a:pPr lvl="0"/>
            <a:r>
              <a:rPr lang="en-US" sz="2000" dirty="0"/>
              <a:t>He was actually a gentle, warmhearted parent who enjoyed musical activities with his family.  </a:t>
            </a:r>
          </a:p>
        </p:txBody>
      </p:sp>
    </p:spTree>
    <p:custDataLst>
      <p:tags r:id="rId1"/>
    </p:custDataLst>
    <p:extLst>
      <p:ext uri="{BB962C8B-B14F-4D97-AF65-F5344CB8AC3E}">
        <p14:creationId xmlns:p14="http://schemas.microsoft.com/office/powerpoint/2010/main" val="1678454717"/>
      </p:ext>
    </p:extLst>
  </p:cSld>
  <p:clrMapOvr>
    <a:masterClrMapping/>
  </p:clrMapOvr>
  <mc:AlternateContent xmlns:mc="http://schemas.openxmlformats.org/markup-compatibility/2006">
    <mc:Choice xmlns:p14="http://schemas.microsoft.com/office/powerpoint/2010/main" Requires="p14">
      <p:transition spd="slow" p14:dur="2000" advTm="66950"/>
    </mc:Choice>
    <mc:Fallback>
      <p:transition spd="slow" advTm="669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Maria and Georg</a:t>
            </a:r>
          </a:p>
        </p:txBody>
      </p:sp>
      <p:sp>
        <p:nvSpPr>
          <p:cNvPr id="3" name="Content Placeholder 2"/>
          <p:cNvSpPr>
            <a:spLocks noGrp="1"/>
          </p:cNvSpPr>
          <p:nvPr>
            <p:ph idx="1"/>
          </p:nvPr>
        </p:nvSpPr>
        <p:spPr>
          <a:xfrm>
            <a:off x="609600" y="2438401"/>
            <a:ext cx="8153399" cy="3886199"/>
          </a:xfrm>
        </p:spPr>
        <p:txBody>
          <a:bodyPr>
            <a:normAutofit/>
          </a:bodyPr>
          <a:lstStyle/>
          <a:p>
            <a:r>
              <a:rPr lang="en-US" sz="2400" dirty="0"/>
              <a:t>After the first year of Maria working as a tutor, the children asked their father to do something to make her stay. They even suggested he should marry her. "I don’t even know if she likes me!“ was the captain’s answer. So, the children went to ask for themselves.  When Maria said, "Yes, I do" they were engaged. She never returned to the abbey and married the Captain on November 26, 1927. </a:t>
            </a:r>
          </a:p>
          <a:p>
            <a:r>
              <a:rPr lang="en-US" sz="2400" dirty="0"/>
              <a:t>Maria and Georg were married 11 years before the family left Austria, not right before the Nazi takeover, as depicted in the musical.</a:t>
            </a:r>
          </a:p>
          <a:p>
            <a:endParaRPr lang="en-US" sz="2400" dirty="0"/>
          </a:p>
        </p:txBody>
      </p:sp>
    </p:spTree>
    <p:custDataLst>
      <p:tags r:id="rId1"/>
    </p:custDataLst>
    <p:extLst>
      <p:ext uri="{BB962C8B-B14F-4D97-AF65-F5344CB8AC3E}">
        <p14:creationId xmlns:p14="http://schemas.microsoft.com/office/powerpoint/2010/main" val="2558154504"/>
      </p:ext>
    </p:extLst>
  </p:cSld>
  <p:clrMapOvr>
    <a:masterClrMapping/>
  </p:clrMapOvr>
  <mc:AlternateContent xmlns:mc="http://schemas.openxmlformats.org/markup-compatibility/2006">
    <mc:Choice xmlns:p14="http://schemas.microsoft.com/office/powerpoint/2010/main" Requires="p14">
      <p:transition spd="slow" p14:dur="2000" advTm="47121"/>
    </mc:Choice>
    <mc:Fallback>
      <p:transition spd="slow" advTm="471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Real Von Trapp Family</a:t>
            </a:r>
          </a:p>
        </p:txBody>
      </p:sp>
      <p:sp>
        <p:nvSpPr>
          <p:cNvPr id="8" name="Content Placeholder 7"/>
          <p:cNvSpPr>
            <a:spLocks noGrp="1"/>
          </p:cNvSpPr>
          <p:nvPr>
            <p:ph idx="1"/>
          </p:nvPr>
        </p:nvSpPr>
        <p:spPr>
          <a:xfrm>
            <a:off x="304800" y="2362200"/>
            <a:ext cx="8610599" cy="4267199"/>
          </a:xfrm>
        </p:spPr>
        <p:txBody>
          <a:bodyPr>
            <a:normAutofit/>
          </a:bodyPr>
          <a:lstStyle/>
          <a:p>
            <a:r>
              <a:rPr lang="en-US" sz="2000" dirty="0"/>
              <a:t>The family lost most of its wealth through the worldwide depression when their bank failed in the early 1930’s. </a:t>
            </a:r>
          </a:p>
          <a:p>
            <a:r>
              <a:rPr lang="en-US" sz="2000" dirty="0"/>
              <a:t>Maria tightened belts all around by dismissing most of the servants and taking in boarders. </a:t>
            </a:r>
          </a:p>
          <a:p>
            <a:r>
              <a:rPr lang="en-US" sz="2000" dirty="0"/>
              <a:t>It was around this time that they began considering making the family hobby of singing into a profession. Georg was very protective of his family, so he was reluctant for the family to perform in public. </a:t>
            </a:r>
          </a:p>
          <a:p>
            <a:r>
              <a:rPr lang="en-US" sz="2000" dirty="0"/>
              <a:t>As depicted in </a:t>
            </a:r>
            <a:r>
              <a:rPr lang="en-US" sz="2000" i="1" dirty="0"/>
              <a:t>The Sound of Music</a:t>
            </a:r>
            <a:r>
              <a:rPr lang="en-US" sz="2000" dirty="0"/>
              <a:t>, the family won first place in the Salzburg Music Festival in 1936 and became successful, singing Renaissance and Baroque music, madrigals, and folk songs across Europe.</a:t>
            </a:r>
          </a:p>
          <a:p>
            <a:endParaRPr lang="en-US" sz="2000" dirty="0"/>
          </a:p>
        </p:txBody>
      </p:sp>
    </p:spTree>
    <p:custDataLst>
      <p:tags r:id="rId1"/>
    </p:custDataLst>
    <p:extLst>
      <p:ext uri="{BB962C8B-B14F-4D97-AF65-F5344CB8AC3E}">
        <p14:creationId xmlns:p14="http://schemas.microsoft.com/office/powerpoint/2010/main" val="1140174903"/>
      </p:ext>
    </p:extLst>
  </p:cSld>
  <p:clrMapOvr>
    <a:masterClrMapping/>
  </p:clrMapOvr>
  <mc:AlternateContent xmlns:mc="http://schemas.openxmlformats.org/markup-compatibility/2006">
    <mc:Choice xmlns:p14="http://schemas.microsoft.com/office/powerpoint/2010/main" Requires="p14">
      <p:transition spd="slow" p14:dur="2000" advTm="54019"/>
    </mc:Choice>
    <mc:Fallback>
      <p:transition spd="slow" advTm="540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7|7.3|6|7.1"/>
</p:tagLst>
</file>

<file path=ppt/tags/tag2.xml><?xml version="1.0" encoding="utf-8"?>
<p:tagLst xmlns:a="http://schemas.openxmlformats.org/drawingml/2006/main" xmlns:r="http://schemas.openxmlformats.org/officeDocument/2006/relationships" xmlns:p="http://schemas.openxmlformats.org/presentationml/2006/main">
  <p:tag name="TIMING" val="|3.9|22.3"/>
</p:tagLst>
</file>

<file path=ppt/tags/tag3.xml><?xml version="1.0" encoding="utf-8"?>
<p:tagLst xmlns:a="http://schemas.openxmlformats.org/drawingml/2006/main" xmlns:r="http://schemas.openxmlformats.org/officeDocument/2006/relationships" xmlns:p="http://schemas.openxmlformats.org/presentationml/2006/main">
  <p:tag name="TIMING" val="|1.1|14|11.5|9.7|10.7|13.2"/>
</p:tagLst>
</file>

<file path=ppt/tags/tag4.xml><?xml version="1.0" encoding="utf-8"?>
<p:tagLst xmlns:a="http://schemas.openxmlformats.org/drawingml/2006/main" xmlns:r="http://schemas.openxmlformats.org/officeDocument/2006/relationships" xmlns:p="http://schemas.openxmlformats.org/presentationml/2006/main">
  <p:tag name="TIMING" val="|5.4|30.2"/>
</p:tagLst>
</file>

<file path=ppt/tags/tag5.xml><?xml version="1.0" encoding="utf-8"?>
<p:tagLst xmlns:a="http://schemas.openxmlformats.org/drawingml/2006/main" xmlns:r="http://schemas.openxmlformats.org/officeDocument/2006/relationships" xmlns:p="http://schemas.openxmlformats.org/presentationml/2006/main">
  <p:tag name="TIMING" val="|1.8|10.1|7.6|18.9"/>
</p:tagLst>
</file>

<file path=ppt/tags/tag6.xml><?xml version="1.0" encoding="utf-8"?>
<p:tagLst xmlns:a="http://schemas.openxmlformats.org/drawingml/2006/main" xmlns:r="http://schemas.openxmlformats.org/officeDocument/2006/relationships" xmlns:p="http://schemas.openxmlformats.org/presentationml/2006/main">
  <p:tag name="TIMING" val="|2.1|13.3|13.3|5.7|18.6"/>
</p:tagLst>
</file>

<file path=ppt/tags/tag7.xml><?xml version="1.0" encoding="utf-8"?>
<p:tagLst xmlns:a="http://schemas.openxmlformats.org/drawingml/2006/main" xmlns:r="http://schemas.openxmlformats.org/officeDocument/2006/relationships" xmlns:p="http://schemas.openxmlformats.org/presentationml/2006/main">
  <p:tag name="TIMING" val="|1.5|12.9|5.7|11.5"/>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30</TotalTime>
  <Words>872</Words>
  <Application>Microsoft Macintosh PowerPoint</Application>
  <PresentationFormat>On-screen Show (4:3)</PresentationFormat>
  <Paragraphs>57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Wingdings 3</vt:lpstr>
      <vt:lpstr>Parcel</vt:lpstr>
      <vt:lpstr>The Real Von Trapp Family</vt:lpstr>
      <vt:lpstr>The Real Von Trapp Family</vt:lpstr>
      <vt:lpstr>Georg Ritter von Trapp</vt:lpstr>
      <vt:lpstr>The Children</vt:lpstr>
      <vt:lpstr>Some of the children,  when they came to the United States.</vt:lpstr>
      <vt:lpstr>Maria</vt:lpstr>
      <vt:lpstr>The Real Von Trapp Family </vt:lpstr>
      <vt:lpstr>Maria and Georg</vt:lpstr>
      <vt:lpstr>The Real Von Trapp Family</vt:lpstr>
      <vt:lpstr>Their “Escape”</vt:lpstr>
      <vt:lpstr>Safely in America</vt:lpstr>
      <vt:lpstr>The Von Trapp Family Lodge in Vermont</vt:lpstr>
      <vt:lpstr>The Von Trapp Family Lodge in Vermont</vt:lpstr>
      <vt:lpstr>The Von Trapp Family</vt:lpstr>
      <vt:lpstr>The Real Family Von Trapp</vt:lpstr>
      <vt:lpstr>Sources and Further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 Von Trapp Family</dc:title>
  <dc:creator>Fetters, Elizabeth</dc:creator>
  <cp:lastModifiedBy>Fetters, Elizabeth</cp:lastModifiedBy>
  <cp:revision>4</cp:revision>
  <dcterms:created xsi:type="dcterms:W3CDTF">2020-08-16T16:34:39Z</dcterms:created>
  <dcterms:modified xsi:type="dcterms:W3CDTF">2020-08-16T18:12:16Z</dcterms:modified>
</cp:coreProperties>
</file>